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3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01/10/1441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01/10/1441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01/10/1441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t>01/10/1441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t>01/10/1441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01/10/1441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01/10/1441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01/10/1441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8" name="Date Placeholder 7"/>
          <p:cNvSpPr>
            <a:spLocks noGrp="1"/>
          </p:cNvSpPr>
          <p:nvPr>
            <p:ph type="dt" sz="half" idx="10"/>
          </p:nvPr>
        </p:nvSpPr>
        <p:spPr/>
        <p:txBody>
          <a:bodyPr/>
          <a:lstStyle/>
          <a:p>
            <a:fld id="{1B8ABB09-4A1D-463E-8065-109CC2B7EFAA}" type="datetimeFigureOut">
              <a:rPr lang="ar-SA" smtClean="0"/>
              <a:t>01/10/1441</a:t>
            </a:fld>
            <a:endParaRPr lang="ar-SA"/>
          </a:p>
        </p:txBody>
      </p:sp>
      <p:sp>
        <p:nvSpPr>
          <p:cNvPr id="9" name="Slide Number Placeholder 8"/>
          <p:cNvSpPr>
            <a:spLocks noGrp="1"/>
          </p:cNvSpPr>
          <p:nvPr>
            <p:ph type="sldNum" sz="quarter" idx="11"/>
          </p:nvPr>
        </p:nvSpPr>
        <p:spPr/>
        <p:txBody>
          <a:bodyPr/>
          <a:lstStyle/>
          <a:p>
            <a:fld id="{0B34F065-1154-456A-91E3-76DE8E75E17B}" type="slidenum">
              <a:rPr lang="ar-SA" smtClean="0"/>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01/10/1441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01/10/1441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B34F065-1154-456A-91E3-76DE8E75E17B}" type="slidenum">
              <a:rPr lang="ar-SA" smtClean="0"/>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8ABB09-4A1D-463E-8065-109CC2B7EFAA}" type="datetimeFigureOut">
              <a:rPr lang="ar-SA" smtClean="0"/>
              <a:t>01/10/1441</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1520" y="228600"/>
            <a:ext cx="8424936" cy="4208512"/>
          </a:xfrm>
        </p:spPr>
        <p:txBody>
          <a:bodyPr/>
          <a:lstStyle/>
          <a:p>
            <a:pPr algn="ctr"/>
            <a:br>
              <a:rPr lang="ar-IQ" sz="4600" b="1" dirty="0">
                <a:solidFill>
                  <a:schemeClr val="tx2">
                    <a:lumMod val="50000"/>
                  </a:schemeClr>
                </a:solidFill>
                <a:latin typeface="Sakkal Majalla" pitchFamily="2" charset="-78"/>
                <a:cs typeface="Sakkal Majalla" pitchFamily="2" charset="-78"/>
              </a:rPr>
            </a:br>
            <a:r>
              <a:rPr lang="ar-IQ" sz="4600" b="1" dirty="0">
                <a:solidFill>
                  <a:schemeClr val="tx2">
                    <a:lumMod val="50000"/>
                  </a:schemeClr>
                </a:solidFill>
                <a:latin typeface="Sakkal Majalla" pitchFamily="2" charset="-78"/>
                <a:cs typeface="Sakkal Majalla" pitchFamily="2" charset="-78"/>
              </a:rPr>
              <a:t>(نظرية الالتزام)</a:t>
            </a:r>
            <a:br>
              <a:rPr lang="ar-IQ" sz="4600" b="1" dirty="0">
                <a:solidFill>
                  <a:schemeClr val="tx2">
                    <a:lumMod val="50000"/>
                  </a:schemeClr>
                </a:solidFill>
                <a:latin typeface="Sakkal Majalla" pitchFamily="2" charset="-78"/>
                <a:cs typeface="Sakkal Majalla" pitchFamily="2" charset="-78"/>
              </a:rPr>
            </a:br>
            <a:endParaRPr lang="ar-IQ" sz="4800" b="1" dirty="0">
              <a:solidFill>
                <a:srgbClr val="FF0000"/>
              </a:solidFill>
              <a:latin typeface="Sakkal Majalla" pitchFamily="2" charset="-78"/>
              <a:cs typeface="Sakkal Majalla" pitchFamily="2" charset="-78"/>
            </a:endParaRPr>
          </a:p>
        </p:txBody>
      </p:sp>
      <p:sp>
        <p:nvSpPr>
          <p:cNvPr id="3" name="عنوان فرعي 2"/>
          <p:cNvSpPr>
            <a:spLocks noGrp="1"/>
          </p:cNvSpPr>
          <p:nvPr>
            <p:ph type="subTitle" idx="1"/>
          </p:nvPr>
        </p:nvSpPr>
        <p:spPr>
          <a:xfrm>
            <a:off x="685800" y="5229200"/>
            <a:ext cx="141784" cy="409600"/>
          </a:xfrm>
        </p:spPr>
        <p:txBody>
          <a:bodyPr/>
          <a:lstStyle/>
          <a:p>
            <a:endParaRPr lang="ar-IQ" dirty="0"/>
          </a:p>
        </p:txBody>
      </p:sp>
    </p:spTree>
    <p:extLst>
      <p:ext uri="{BB962C8B-B14F-4D97-AF65-F5344CB8AC3E}">
        <p14:creationId xmlns:p14="http://schemas.microsoft.com/office/powerpoint/2010/main" val="76552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dirty="0">
                <a:latin typeface="Sakkal Majalla" pitchFamily="2" charset="-78"/>
                <a:cs typeface="Sakkal Majalla" pitchFamily="2" charset="-78"/>
              </a:rPr>
              <a:t>اركان العقد</a:t>
            </a:r>
          </a:p>
        </p:txBody>
      </p:sp>
      <p:sp>
        <p:nvSpPr>
          <p:cNvPr id="3" name="عنصر نائب للمحتوى 2"/>
          <p:cNvSpPr>
            <a:spLocks noGrp="1"/>
          </p:cNvSpPr>
          <p:nvPr>
            <p:ph idx="1"/>
          </p:nvPr>
        </p:nvSpPr>
        <p:spPr/>
        <p:txBody>
          <a:bodyPr>
            <a:normAutofit/>
          </a:bodyPr>
          <a:lstStyle/>
          <a:p>
            <a:pPr marL="114300" indent="0" algn="justLow">
              <a:buNone/>
            </a:pPr>
            <a:r>
              <a:rPr lang="ar-IQ" sz="2800" b="1" dirty="0">
                <a:latin typeface="Sakkal Majalla" pitchFamily="2" charset="-78"/>
                <a:cs typeface="Sakkal Majalla" pitchFamily="2" charset="-78"/>
              </a:rPr>
              <a:t>اركان العقد هي:</a:t>
            </a:r>
          </a:p>
          <a:p>
            <a:pPr marL="114300" indent="0" algn="justLow">
              <a:buNone/>
            </a:pPr>
            <a:r>
              <a:rPr lang="ar-IQ" sz="2800" b="1" dirty="0">
                <a:latin typeface="Sakkal Majalla" pitchFamily="2" charset="-78"/>
                <a:cs typeface="Sakkal Majalla" pitchFamily="2" charset="-78"/>
              </a:rPr>
              <a:t>1- الرضا.        </a:t>
            </a:r>
            <a:r>
              <a:rPr lang="ar-EG" sz="2800" b="1" dirty="0">
                <a:solidFill>
                  <a:srgbClr val="FF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sym typeface="Wingdings 2"/>
              </a:rPr>
              <a:t></a:t>
            </a:r>
            <a:endParaRPr lang="ar-IQ" sz="2800" b="1" dirty="0">
              <a:solidFill>
                <a:srgbClr val="FF0000"/>
              </a:solidFill>
              <a:latin typeface="Sakkal Majalla" pitchFamily="2" charset="-78"/>
              <a:cs typeface="Sakkal Majalla" pitchFamily="2" charset="-78"/>
            </a:endParaRPr>
          </a:p>
          <a:p>
            <a:pPr marL="114300" indent="0" algn="justLow">
              <a:buNone/>
            </a:pPr>
            <a:r>
              <a:rPr lang="ar-IQ" sz="2800" b="1" dirty="0">
                <a:latin typeface="Sakkal Majalla" pitchFamily="2" charset="-78"/>
                <a:cs typeface="Sakkal Majalla" pitchFamily="2" charset="-78"/>
              </a:rPr>
              <a:t>2- المحل.</a:t>
            </a:r>
          </a:p>
          <a:p>
            <a:pPr marL="114300" indent="0" algn="justLow">
              <a:buNone/>
            </a:pPr>
            <a:r>
              <a:rPr lang="ar-IQ" sz="2800" b="1" dirty="0">
                <a:latin typeface="Sakkal Majalla" pitchFamily="2" charset="-78"/>
                <a:cs typeface="Sakkal Majalla" pitchFamily="2" charset="-78"/>
              </a:rPr>
              <a:t>3- السبب.</a:t>
            </a:r>
          </a:p>
        </p:txBody>
      </p:sp>
    </p:spTree>
    <p:extLst>
      <p:ext uri="{BB962C8B-B14F-4D97-AF65-F5344CB8AC3E}">
        <p14:creationId xmlns:p14="http://schemas.microsoft.com/office/powerpoint/2010/main" val="100539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7620000" cy="1008112"/>
          </a:xfrm>
        </p:spPr>
        <p:txBody>
          <a:bodyPr/>
          <a:lstStyle/>
          <a:p>
            <a:pPr algn="ctr"/>
            <a:r>
              <a:rPr lang="ar-IQ" dirty="0">
                <a:solidFill>
                  <a:schemeClr val="tx2">
                    <a:lumMod val="50000"/>
                  </a:schemeClr>
                </a:solidFill>
                <a:latin typeface="Sakkal Majalla" pitchFamily="2" charset="-78"/>
                <a:cs typeface="Sakkal Majalla" pitchFamily="2" charset="-78"/>
              </a:rPr>
              <a:t>التراضي</a:t>
            </a:r>
          </a:p>
        </p:txBody>
      </p:sp>
      <p:sp>
        <p:nvSpPr>
          <p:cNvPr id="3" name="عنصر نائب للمحتوى 2"/>
          <p:cNvSpPr>
            <a:spLocks noGrp="1"/>
          </p:cNvSpPr>
          <p:nvPr>
            <p:ph idx="1"/>
          </p:nvPr>
        </p:nvSpPr>
        <p:spPr>
          <a:xfrm>
            <a:off x="457200" y="1124744"/>
            <a:ext cx="7620000" cy="5276056"/>
          </a:xfrm>
        </p:spPr>
        <p:txBody>
          <a:bodyPr>
            <a:normAutofit lnSpcReduction="10000"/>
          </a:bodyPr>
          <a:lstStyle/>
          <a:p>
            <a:pPr marL="114300" indent="0" algn="justLow">
              <a:buNone/>
            </a:pPr>
            <a:r>
              <a:rPr lang="ar-IQ" sz="2800" b="1" dirty="0">
                <a:solidFill>
                  <a:schemeClr val="tx2">
                    <a:lumMod val="50000"/>
                  </a:schemeClr>
                </a:solidFill>
                <a:latin typeface="Sakkal Majalla" pitchFamily="2" charset="-78"/>
                <a:cs typeface="Sakkal Majalla" pitchFamily="2" charset="-78"/>
              </a:rPr>
              <a:t>يستلزم لصحة العقد وجود الإرادة، وأن تتجه هذه الإرادة إلى احداث أثر قانوني، وأن تقابل هذه الإرادة، إرادة مطابقة لها.</a:t>
            </a:r>
          </a:p>
          <a:p>
            <a:pPr algn="justLow">
              <a:buFontTx/>
              <a:buChar char="-"/>
            </a:pPr>
            <a:r>
              <a:rPr lang="ar-IQ" sz="2800" b="1" dirty="0">
                <a:solidFill>
                  <a:schemeClr val="tx2">
                    <a:lumMod val="50000"/>
                  </a:schemeClr>
                </a:solidFill>
                <a:latin typeface="Sakkal Majalla" pitchFamily="2" charset="-78"/>
                <a:cs typeface="Sakkal Majalla" pitchFamily="2" charset="-78"/>
              </a:rPr>
              <a:t>وجود الإرادة: يستلزم لوجود الإرادة، توافر الآتي:</a:t>
            </a:r>
          </a:p>
          <a:p>
            <a:pPr marL="114300" indent="0" algn="justLow">
              <a:buNone/>
            </a:pPr>
            <a:r>
              <a:rPr lang="ar-IQ" sz="2800" b="1" dirty="0">
                <a:solidFill>
                  <a:schemeClr val="tx2">
                    <a:lumMod val="50000"/>
                  </a:schemeClr>
                </a:solidFill>
                <a:latin typeface="Sakkal Majalla" pitchFamily="2" charset="-78"/>
                <a:cs typeface="Sakkal Majalla" pitchFamily="2" charset="-78"/>
              </a:rPr>
              <a:t>1- أن تكون صادر من شخص كامل الأهلية.</a:t>
            </a:r>
          </a:p>
          <a:p>
            <a:pPr marL="114300" indent="0" algn="justLow">
              <a:buNone/>
            </a:pPr>
            <a:r>
              <a:rPr lang="ar-IQ" sz="2800" b="1" dirty="0">
                <a:solidFill>
                  <a:schemeClr val="tx2">
                    <a:lumMod val="50000"/>
                  </a:schemeClr>
                </a:solidFill>
                <a:latin typeface="Sakkal Majalla" pitchFamily="2" charset="-78"/>
                <a:cs typeface="Sakkal Majalla" pitchFamily="2" charset="-78"/>
              </a:rPr>
              <a:t>2- توافر قصد الالتزام بهذه الإرادة.</a:t>
            </a:r>
          </a:p>
          <a:p>
            <a:pPr algn="justLow">
              <a:buFontTx/>
              <a:buChar char="-"/>
            </a:pPr>
            <a:r>
              <a:rPr lang="ar-IQ" sz="2800" b="1" dirty="0">
                <a:solidFill>
                  <a:schemeClr val="tx2">
                    <a:lumMod val="50000"/>
                  </a:schemeClr>
                </a:solidFill>
                <a:latin typeface="Sakkal Majalla" pitchFamily="2" charset="-78"/>
                <a:cs typeface="Sakkal Majalla" pitchFamily="2" charset="-78"/>
              </a:rPr>
              <a:t>التعبير عن الإرادة</a:t>
            </a:r>
          </a:p>
          <a:p>
            <a:pPr marL="114300" indent="0" algn="justLow">
              <a:buNone/>
            </a:pPr>
            <a:r>
              <a:rPr lang="ar-IQ" sz="2800" b="1" dirty="0">
                <a:solidFill>
                  <a:schemeClr val="tx2">
                    <a:lumMod val="50000"/>
                  </a:schemeClr>
                </a:solidFill>
                <a:latin typeface="Sakkal Majalla" pitchFamily="2" charset="-78"/>
                <a:cs typeface="Sakkal Majalla" pitchFamily="2" charset="-78"/>
              </a:rPr>
              <a:t>1- التعبير الصريح: وهو التعبير عن الإرادة بطريقة مباشرة، أي بوسيلة تكشف عن الإرادة، وبحسب ما تألف عليه الناس، كالموافقة مثلاً، والاشارة الدالة على القبول.</a:t>
            </a:r>
          </a:p>
          <a:p>
            <a:pPr marL="114300" indent="0" algn="justLow">
              <a:buNone/>
            </a:pPr>
            <a:r>
              <a:rPr lang="ar-IQ" sz="2800" b="1" dirty="0">
                <a:solidFill>
                  <a:schemeClr val="tx2">
                    <a:lumMod val="50000"/>
                  </a:schemeClr>
                </a:solidFill>
                <a:latin typeface="Sakkal Majalla" pitchFamily="2" charset="-78"/>
                <a:cs typeface="Sakkal Majalla" pitchFamily="2" charset="-78"/>
              </a:rPr>
              <a:t>2- التعبير الضمني: وهو الإفصاح عن الإرادة بطريقة غير مباشرة، أي بوسيلة لا تتفق مع ما تألف عليه الناس، كبقاء المستأجر في العين المؤجرة رغم انتهاء عقد الإيجار.</a:t>
            </a:r>
          </a:p>
          <a:p>
            <a:pPr marL="114300" indent="0" algn="justLow">
              <a:buNone/>
            </a:pPr>
            <a:endParaRPr lang="ar-IQ" sz="2800" b="1" dirty="0">
              <a:solidFill>
                <a:schemeClr val="tx2">
                  <a:lumMod val="50000"/>
                </a:schemeClr>
              </a:solidFill>
              <a:latin typeface="Sakkal Majalla" pitchFamily="2" charset="-78"/>
              <a:cs typeface="Sakkal Majalla" pitchFamily="2" charset="-78"/>
            </a:endParaRPr>
          </a:p>
        </p:txBody>
      </p:sp>
    </p:spTree>
    <p:extLst>
      <p:ext uri="{BB962C8B-B14F-4D97-AF65-F5344CB8AC3E}">
        <p14:creationId xmlns:p14="http://schemas.microsoft.com/office/powerpoint/2010/main" val="99469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90664" y="332656"/>
            <a:ext cx="2353072" cy="418058"/>
          </a:xfrm>
        </p:spPr>
        <p:txBody>
          <a:bodyPr/>
          <a:lstStyle/>
          <a:p>
            <a:pPr algn="ctr"/>
            <a:r>
              <a:rPr lang="ar-IQ" dirty="0">
                <a:solidFill>
                  <a:schemeClr val="tx2">
                    <a:lumMod val="50000"/>
                  </a:schemeClr>
                </a:solidFill>
                <a:latin typeface="Sakkal Majalla" pitchFamily="2" charset="-78"/>
                <a:cs typeface="Sakkal Majalla" pitchFamily="2" charset="-78"/>
              </a:rPr>
              <a:t>أنواع الإرادة</a:t>
            </a:r>
          </a:p>
        </p:txBody>
      </p:sp>
      <p:sp>
        <p:nvSpPr>
          <p:cNvPr id="3" name="عنصر نائب للمحتوى 2"/>
          <p:cNvSpPr>
            <a:spLocks noGrp="1"/>
          </p:cNvSpPr>
          <p:nvPr>
            <p:ph idx="1"/>
          </p:nvPr>
        </p:nvSpPr>
        <p:spPr>
          <a:xfrm>
            <a:off x="457200" y="750714"/>
            <a:ext cx="7620000" cy="6107286"/>
          </a:xfrm>
        </p:spPr>
        <p:txBody>
          <a:bodyPr>
            <a:noAutofit/>
          </a:bodyPr>
          <a:lstStyle/>
          <a:p>
            <a:pPr marL="114300" indent="0" algn="justLow">
              <a:buNone/>
            </a:pPr>
            <a:r>
              <a:rPr lang="ar-IQ" sz="2500" b="1" dirty="0">
                <a:solidFill>
                  <a:schemeClr val="tx2">
                    <a:lumMod val="50000"/>
                  </a:schemeClr>
                </a:solidFill>
                <a:latin typeface="Sakkal Majalla" pitchFamily="2" charset="-78"/>
                <a:cs typeface="Sakkal Majalla" pitchFamily="2" charset="-78"/>
              </a:rPr>
              <a:t>1- الإرادة الظاهرة: وهي الإرادة التي تكون مطابقة للحقيقة الكامنة في النفس، حيث تتطابق الإرادة الكامنة في النفس مع ما ظهر من المتعاقد.</a:t>
            </a:r>
          </a:p>
          <a:p>
            <a:pPr marL="114300" indent="0" algn="justLow">
              <a:buNone/>
            </a:pPr>
            <a:r>
              <a:rPr lang="ar-IQ" sz="2500" b="1" dirty="0">
                <a:solidFill>
                  <a:schemeClr val="tx2">
                    <a:lumMod val="50000"/>
                  </a:schemeClr>
                </a:solidFill>
                <a:latin typeface="Sakkal Majalla" pitchFamily="2" charset="-78"/>
                <a:cs typeface="Sakkal Majalla" pitchFamily="2" charset="-78"/>
              </a:rPr>
              <a:t>2- الإرادة الباطنة: وهي الإرادة التي لا تتطابق ما الحقيقة الكامنة في النفس، بحيث لا يتطابق الظاهر من المتعاقد مع الحقيقة الكامنة في نفسه، كما لو عرض تاجر بضاعة بسعر اقل من السعر الحقيقي.</a:t>
            </a:r>
          </a:p>
          <a:p>
            <a:pPr marL="114300" indent="0" algn="justLow">
              <a:buNone/>
            </a:pPr>
            <a:r>
              <a:rPr lang="ar-IQ" sz="2500" b="1" dirty="0">
                <a:solidFill>
                  <a:schemeClr val="tx2">
                    <a:lumMod val="50000"/>
                  </a:schemeClr>
                </a:solidFill>
                <a:latin typeface="Sakkal Majalla" pitchFamily="2" charset="-78"/>
                <a:cs typeface="Sakkal Majalla" pitchFamily="2" charset="-78"/>
              </a:rPr>
              <a:t>ويثار السؤال، عن كيفية معالجة حالة عدم تطابق الارادتين، فهل يتم الاعتداد بالإرادة الظاهرة أم الباطنة؟</a:t>
            </a:r>
          </a:p>
          <a:p>
            <a:pPr marL="114300" indent="0" algn="justLow">
              <a:buNone/>
            </a:pPr>
            <a:r>
              <a:rPr lang="ar-IQ" sz="2500" b="1" dirty="0">
                <a:solidFill>
                  <a:schemeClr val="tx2">
                    <a:lumMod val="50000"/>
                  </a:schemeClr>
                </a:solidFill>
                <a:latin typeface="Sakkal Majalla" pitchFamily="2" charset="-78"/>
                <a:cs typeface="Sakkal Majalla" pitchFamily="2" charset="-78"/>
              </a:rPr>
              <a:t>- هناك جانب من الفقه، ذهب إلى الاعتداد بالإرادة الظاهرة الباطنة، على اعتبار  أنها الإرادة الحقيقية.</a:t>
            </a:r>
          </a:p>
          <a:p>
            <a:pPr algn="justLow">
              <a:buFontTx/>
              <a:buChar char="-"/>
            </a:pPr>
            <a:r>
              <a:rPr lang="ar-IQ" sz="2500" b="1" dirty="0">
                <a:solidFill>
                  <a:schemeClr val="tx2">
                    <a:lumMod val="50000"/>
                  </a:schemeClr>
                </a:solidFill>
                <a:latin typeface="Sakkal Majalla" pitchFamily="2" charset="-78"/>
                <a:cs typeface="Sakkal Majalla" pitchFamily="2" charset="-78"/>
              </a:rPr>
              <a:t>هناك جانب من الفقه، ذهب إلى الاعتداد بالإرادة الظاهرة، على اعتبار أن هذه الإرادة هي التي ظهرت بشكل ملموس إلى المتعاقد الآخر، ولحماية استقرار المعاملات.</a:t>
            </a:r>
          </a:p>
          <a:p>
            <a:pPr algn="justLow">
              <a:buFontTx/>
              <a:buChar char="-"/>
            </a:pPr>
            <a:r>
              <a:rPr lang="ar-IQ" sz="2500" b="1" u="sng" dirty="0">
                <a:solidFill>
                  <a:schemeClr val="tx2">
                    <a:lumMod val="50000"/>
                  </a:schemeClr>
                </a:solidFill>
                <a:latin typeface="Sakkal Majalla" pitchFamily="2" charset="-78"/>
                <a:cs typeface="Sakkal Majalla" pitchFamily="2" charset="-78"/>
              </a:rPr>
              <a:t>موقف المشرع العراقي:</a:t>
            </a:r>
            <a:r>
              <a:rPr lang="ar-IQ" sz="2500" b="1" dirty="0">
                <a:solidFill>
                  <a:schemeClr val="tx2">
                    <a:lumMod val="50000"/>
                  </a:schemeClr>
                </a:solidFill>
                <a:latin typeface="Sakkal Majalla" pitchFamily="2" charset="-78"/>
                <a:cs typeface="Sakkal Majalla" pitchFamily="2" charset="-78"/>
              </a:rPr>
              <a:t> لم يكن للمشرع العراقي موقفاً محدداً من هذا الأمر، فتارة يأخذ بالإرادة الباطنة، وتارة أخرى يأخذ بالإرادة الظاهرة، وذلك حسب مقتضيات استقرار المعاملات.</a:t>
            </a:r>
            <a:endParaRPr lang="ar-IQ" sz="2500" b="1" u="sng" dirty="0">
              <a:solidFill>
                <a:schemeClr val="tx2">
                  <a:lumMod val="50000"/>
                </a:schemeClr>
              </a:solidFill>
              <a:latin typeface="Sakkal Majalla" pitchFamily="2" charset="-78"/>
              <a:cs typeface="Sakkal Majalla" pitchFamily="2" charset="-78"/>
            </a:endParaRPr>
          </a:p>
        </p:txBody>
      </p:sp>
    </p:spTree>
    <p:extLst>
      <p:ext uri="{BB962C8B-B14F-4D97-AF65-F5344CB8AC3E}">
        <p14:creationId xmlns:p14="http://schemas.microsoft.com/office/powerpoint/2010/main" val="38543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ar-IQ" dirty="0">
              <a:solidFill>
                <a:schemeClr val="tx2">
                  <a:lumMod val="50000"/>
                </a:schemeClr>
              </a:solidFill>
              <a:latin typeface="Sakkal Majalla" pitchFamily="2" charset="-78"/>
              <a:cs typeface="Sakkal Majalla" pitchFamily="2" charset="-78"/>
            </a:endParaRPr>
          </a:p>
        </p:txBody>
      </p:sp>
      <p:sp>
        <p:nvSpPr>
          <p:cNvPr id="3" name="عنصر نائب للمحتوى 2"/>
          <p:cNvSpPr>
            <a:spLocks noGrp="1"/>
          </p:cNvSpPr>
          <p:nvPr>
            <p:ph idx="1"/>
          </p:nvPr>
        </p:nvSpPr>
        <p:spPr/>
        <p:txBody>
          <a:bodyPr>
            <a:normAutofit lnSpcReduction="10000"/>
          </a:bodyPr>
          <a:lstStyle/>
          <a:p>
            <a:pPr marL="114300" lvl="0" indent="0" algn="justLow">
              <a:buClr>
                <a:srgbClr val="A9A57C"/>
              </a:buClr>
              <a:buNone/>
            </a:pPr>
            <a:r>
              <a:rPr lang="ar-IQ" sz="2600" b="1" dirty="0">
                <a:solidFill>
                  <a:schemeClr val="tx2">
                    <a:lumMod val="50000"/>
                  </a:schemeClr>
                </a:solidFill>
                <a:latin typeface="Sakkal Majalla" pitchFamily="2" charset="-78"/>
                <a:cs typeface="Sakkal Majalla" pitchFamily="2" charset="-78"/>
              </a:rPr>
              <a:t>س/ متى ينتج التعبير عن الإرادة اثره؟</a:t>
            </a:r>
          </a:p>
          <a:p>
            <a:pPr marL="114300" lvl="0" indent="0" algn="justLow">
              <a:buClr>
                <a:srgbClr val="A9A57C"/>
              </a:buClr>
              <a:buNone/>
            </a:pPr>
            <a:r>
              <a:rPr lang="ar-IQ" sz="2600" b="1" dirty="0">
                <a:solidFill>
                  <a:schemeClr val="tx2">
                    <a:lumMod val="50000"/>
                  </a:schemeClr>
                </a:solidFill>
                <a:latin typeface="Sakkal Majalla" pitchFamily="2" charset="-78"/>
                <a:cs typeface="Sakkal Majalla" pitchFamily="2" charset="-78"/>
              </a:rPr>
              <a:t>	استناداً إلى المادة (87) من القانون المدني العراقي، فأنَّ اثر التعبير عن الإرادة يصل عند وصول التعبير عن الإيجاب أو القبول إلى من وجه إليه، حيث يعتبر الوصول قرينة على العلم به، ولكنها قرينة غير قاطعة، وقابله لإثبات العكس.</a:t>
            </a:r>
          </a:p>
          <a:p>
            <a:pPr marL="114300" lvl="0" indent="0" algn="justLow">
              <a:buClr>
                <a:srgbClr val="A9A57C"/>
              </a:buClr>
              <a:buNone/>
            </a:pPr>
            <a:r>
              <a:rPr lang="ar-IQ" sz="2600" b="1" dirty="0">
                <a:solidFill>
                  <a:schemeClr val="tx2">
                    <a:lumMod val="50000"/>
                  </a:schemeClr>
                </a:solidFill>
                <a:latin typeface="Sakkal Majalla" pitchFamily="2" charset="-78"/>
                <a:cs typeface="Sakkal Majalla" pitchFamily="2" charset="-78"/>
              </a:rPr>
              <a:t>س/ ما هو اثر الموت أو فقد الأهلية في قيام التعبير عن الإرادة؟</a:t>
            </a:r>
          </a:p>
          <a:p>
            <a:pPr marL="114300" lvl="0" indent="0" algn="justLow">
              <a:buClr>
                <a:srgbClr val="A9A57C"/>
              </a:buClr>
              <a:buNone/>
            </a:pPr>
            <a:r>
              <a:rPr lang="ar-IQ" sz="2600" b="1" dirty="0">
                <a:solidFill>
                  <a:schemeClr val="tx2">
                    <a:lumMod val="50000"/>
                  </a:schemeClr>
                </a:solidFill>
                <a:latin typeface="Sakkal Majalla" pitchFamily="2" charset="-78"/>
                <a:cs typeface="Sakkal Majalla" pitchFamily="2" charset="-78"/>
              </a:rPr>
              <a:t>	طالما اثر التعبير عن الإرادة يقف اثره على وصول هذه الإرادة إلى من وجهت إليه، فإن دور الموت أو فقد الأهلية يقف على وصولها، فإذا وصلت قبل فقدان الأهلية أو الموت، فلا أثر لهما على التعبير عن الإرادة، والعكس صحيح فيما إذا لم تصل قبلهما (الموت أو الوفاة)، فمثلاً اذا مات الموجب أو القابل بعد التعبير عن إرادتها، وقبل وصول الايجاب أو القبول إلى الطرف الآخر  بسبب وفاته أو فقدان أهليته، فلا اثر لهذا الايجاب أو القبول.</a:t>
            </a:r>
          </a:p>
        </p:txBody>
      </p:sp>
    </p:spTree>
    <p:extLst>
      <p:ext uri="{BB962C8B-B14F-4D97-AF65-F5344CB8AC3E}">
        <p14:creationId xmlns:p14="http://schemas.microsoft.com/office/powerpoint/2010/main" val="621893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تجاور">
  <a:themeElements>
    <a:clrScheme name="تجاور">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جاور">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202</TotalTime>
  <Words>306</Words>
  <Application>Microsoft Office PowerPoint</Application>
  <PresentationFormat>عرض على الشاشة (4:3)</PresentationFormat>
  <Paragraphs>25</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تجاور</vt:lpstr>
      <vt:lpstr> (نظرية الالتزام) </vt:lpstr>
      <vt:lpstr>اركان العقد</vt:lpstr>
      <vt:lpstr>التراضي</vt:lpstr>
      <vt:lpstr>أنواع الإرادة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مادة القانون المدني (نظرية الالتزام) تقديم: د. محمود عادل مدرس مادة القانون المدني في كلية القانون والعلوم السياسية جامعة ديالى</dc:title>
  <dc:creator>احمد محمد</dc:creator>
  <cp:lastModifiedBy>مستخدم غير معروف</cp:lastModifiedBy>
  <cp:revision>40</cp:revision>
  <dcterms:created xsi:type="dcterms:W3CDTF">2020-01-12T19:04:06Z</dcterms:created>
  <dcterms:modified xsi:type="dcterms:W3CDTF">2020-05-23T12:23:21Z</dcterms:modified>
</cp:coreProperties>
</file>